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6858000" cx="12192000"/>
  <p:notesSz cx="6858000" cy="9144000"/>
  <p:embeddedFontLst>
    <p:embeddedFont>
      <p:font typeface="Work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5" roundtripDataSignature="AMtx7mhpQaNaSlSy2HEwzbKSKQsn5+ug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WorkSans-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WorkSans-italic.fntdata"/><Relationship Id="rId10" Type="http://schemas.openxmlformats.org/officeDocument/2006/relationships/slide" Target="slides/slide6.xml"/><Relationship Id="rId32" Type="http://schemas.openxmlformats.org/officeDocument/2006/relationships/font" Target="fonts/WorkSans-bold.fntdata"/><Relationship Id="rId13" Type="http://schemas.openxmlformats.org/officeDocument/2006/relationships/slide" Target="slides/slide9.xml"/><Relationship Id="rId35" Type="http://customschemas.google.com/relationships/presentationmetadata" Target="metadata"/><Relationship Id="rId12" Type="http://schemas.openxmlformats.org/officeDocument/2006/relationships/slide" Target="slides/slide8.xml"/><Relationship Id="rId34" Type="http://schemas.openxmlformats.org/officeDocument/2006/relationships/font" Target="fonts/WorkSans-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d3124895a1_2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g2d3124895a1_2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d3124895a1_2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g2d3124895a1_2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00ba464cf0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g300ba464cf0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d3124895a1_2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g2d3124895a1_2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d3124895a1_2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g2d3124895a1_2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00ba464cf0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g300ba464cf0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00ba464cf0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g300ba464cf0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00ba464cf0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g300ba464cf0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00ba464cf0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g300ba464cf0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00ba464cf0_0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g300ba464cf0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d3b33b5ae6_1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g2d3b33b5ae6_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00ba464cf0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 name="Google Shape;216;g300ba464cf0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00ba464cf0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g300ba464cf0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00ba464cf0_0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g300ba464cf0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00ba464cf0_0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g300ba464cf0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00ba464cf0_0_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 name="Google Shape;243;g300ba464cf0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00ba464cf0_0_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g300ba464cf0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d3124895a1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g2d3124895a1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d3124895a1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g2d3124895a1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d3124895a1_2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g2d3124895a1_2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50"/>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59" name="Shape 59"/>
        <p:cNvGrpSpPr/>
        <p:nvPr/>
      </p:nvGrpSpPr>
      <p:grpSpPr>
        <a:xfrm>
          <a:off x="0" y="0"/>
          <a:ext cx="0" cy="0"/>
          <a:chOff x="0" y="0"/>
          <a:chExt cx="0" cy="0"/>
        </a:xfrm>
      </p:grpSpPr>
      <p:sp>
        <p:nvSpPr>
          <p:cNvPr id="60" name="Google Shape;60;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4" name="Shape 64"/>
        <p:cNvGrpSpPr/>
        <p:nvPr/>
      </p:nvGrpSpPr>
      <p:grpSpPr>
        <a:xfrm>
          <a:off x="0" y="0"/>
          <a:ext cx="0" cy="0"/>
          <a:chOff x="0" y="0"/>
          <a:chExt cx="0" cy="0"/>
        </a:xfrm>
      </p:grpSpPr>
      <p:sp>
        <p:nvSpPr>
          <p:cNvPr id="65" name="Google Shape;65;p6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6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7" name="Google Shape;67;p6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 name="Google Shape;68;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1" name="Shape 71"/>
        <p:cNvGrpSpPr/>
        <p:nvPr/>
      </p:nvGrpSpPr>
      <p:grpSpPr>
        <a:xfrm>
          <a:off x="0" y="0"/>
          <a:ext cx="0" cy="0"/>
          <a:chOff x="0" y="0"/>
          <a:chExt cx="0" cy="0"/>
        </a:xfrm>
      </p:grpSpPr>
      <p:sp>
        <p:nvSpPr>
          <p:cNvPr id="72" name="Google Shape;72;p6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63"/>
          <p:cNvSpPr/>
          <p:nvPr>
            <p:ph idx="2" type="pic"/>
          </p:nvPr>
        </p:nvSpPr>
        <p:spPr>
          <a:xfrm>
            <a:off x="5183188" y="987425"/>
            <a:ext cx="6172200" cy="4873625"/>
          </a:xfrm>
          <a:prstGeom prst="rect">
            <a:avLst/>
          </a:prstGeom>
          <a:noFill/>
          <a:ln>
            <a:noFill/>
          </a:ln>
        </p:spPr>
      </p:sp>
      <p:sp>
        <p:nvSpPr>
          <p:cNvPr id="74" name="Google Shape;74;p6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 name="Google Shape;75;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8" name="Shape 78"/>
        <p:cNvGrpSpPr/>
        <p:nvPr/>
      </p:nvGrpSpPr>
      <p:grpSpPr>
        <a:xfrm>
          <a:off x="0" y="0"/>
          <a:ext cx="0" cy="0"/>
          <a:chOff x="0" y="0"/>
          <a:chExt cx="0" cy="0"/>
        </a:xfrm>
      </p:grpSpPr>
      <p:sp>
        <p:nvSpPr>
          <p:cNvPr id="79" name="Google Shape;79;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4" name="Shape 84"/>
        <p:cNvGrpSpPr/>
        <p:nvPr/>
      </p:nvGrpSpPr>
      <p:grpSpPr>
        <a:xfrm>
          <a:off x="0" y="0"/>
          <a:ext cx="0" cy="0"/>
          <a:chOff x="0" y="0"/>
          <a:chExt cx="0" cy="0"/>
        </a:xfrm>
      </p:grpSpPr>
      <p:sp>
        <p:nvSpPr>
          <p:cNvPr id="85" name="Google Shape;85;p6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7" name="Shape 17"/>
        <p:cNvGrpSpPr/>
        <p:nvPr/>
      </p:nvGrpSpPr>
      <p:grpSpPr>
        <a:xfrm>
          <a:off x="0" y="0"/>
          <a:ext cx="0" cy="0"/>
          <a:chOff x="0" y="0"/>
          <a:chExt cx="0" cy="0"/>
        </a:xfrm>
      </p:grpSpPr>
      <p:pic>
        <p:nvPicPr>
          <p:cNvPr descr="Patrón de fondo&#10;&#10;Descripción generada automáticamente" id="18" name="Google Shape;18;p51"/>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9" name="Google Shape;19;p51"/>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25" name="Shape 25"/>
        <p:cNvGrpSpPr/>
        <p:nvPr/>
      </p:nvGrpSpPr>
      <p:grpSpPr>
        <a:xfrm>
          <a:off x="0" y="0"/>
          <a:ext cx="0" cy="0"/>
          <a:chOff x="0" y="0"/>
          <a:chExt cx="0" cy="0"/>
        </a:xfrm>
      </p:grpSpPr>
      <p:pic>
        <p:nvPicPr>
          <p:cNvPr id="26" name="Google Shape;26;p53"/>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7" name="Shape 27"/>
        <p:cNvGrpSpPr/>
        <p:nvPr/>
      </p:nvGrpSpPr>
      <p:grpSpPr>
        <a:xfrm>
          <a:off x="0" y="0"/>
          <a:ext cx="0" cy="0"/>
          <a:chOff x="0" y="0"/>
          <a:chExt cx="0" cy="0"/>
        </a:xfrm>
      </p:grpSpPr>
      <p:sp>
        <p:nvSpPr>
          <p:cNvPr id="28" name="Google Shape;28;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1" name="Shape 31"/>
        <p:cNvGrpSpPr/>
        <p:nvPr/>
      </p:nvGrpSpPr>
      <p:grpSpPr>
        <a:xfrm>
          <a:off x="0" y="0"/>
          <a:ext cx="0" cy="0"/>
          <a:chOff x="0" y="0"/>
          <a:chExt cx="0" cy="0"/>
        </a:xfrm>
      </p:grpSpPr>
      <p:sp>
        <p:nvSpPr>
          <p:cNvPr id="32" name="Google Shape;32;p5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 name="Google Shape;34;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37" name="Shape 37"/>
        <p:cNvGrpSpPr/>
        <p:nvPr/>
      </p:nvGrpSpPr>
      <p:grpSpPr>
        <a:xfrm>
          <a:off x="0" y="0"/>
          <a:ext cx="0" cy="0"/>
          <a:chOff x="0" y="0"/>
          <a:chExt cx="0" cy="0"/>
        </a:xfrm>
      </p:grpSpPr>
      <p:sp>
        <p:nvSpPr>
          <p:cNvPr id="38" name="Google Shape;38;p5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0" name="Google Shape;40;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3" name="Shape 43"/>
        <p:cNvGrpSpPr/>
        <p:nvPr/>
      </p:nvGrpSpPr>
      <p:grpSpPr>
        <a:xfrm>
          <a:off x="0" y="0"/>
          <a:ext cx="0" cy="0"/>
          <a:chOff x="0" y="0"/>
          <a:chExt cx="0" cy="0"/>
        </a:xfrm>
      </p:grpSpPr>
      <p:sp>
        <p:nvSpPr>
          <p:cNvPr id="44" name="Google Shape;44;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5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5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0" name="Shape 50"/>
        <p:cNvGrpSpPr/>
        <p:nvPr/>
      </p:nvGrpSpPr>
      <p:grpSpPr>
        <a:xfrm>
          <a:off x="0" y="0"/>
          <a:ext cx="0" cy="0"/>
          <a:chOff x="0" y="0"/>
          <a:chExt cx="0" cy="0"/>
        </a:xfrm>
      </p:grpSpPr>
      <p:sp>
        <p:nvSpPr>
          <p:cNvPr id="51" name="Google Shape;51;p6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6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6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6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6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
          <p:cNvSpPr txBox="1"/>
          <p:nvPr/>
        </p:nvSpPr>
        <p:spPr>
          <a:xfrm>
            <a:off x="2783622" y="2782689"/>
            <a:ext cx="6624756" cy="12926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i="0" lang="es-CO" sz="3900" u="none" cap="none" strike="noStrike">
                <a:solidFill>
                  <a:srgbClr val="3F3F3F"/>
                </a:solidFill>
                <a:latin typeface="Work Sans"/>
                <a:ea typeface="Work Sans"/>
                <a:cs typeface="Work Sans"/>
                <a:sym typeface="Work Sans"/>
              </a:rPr>
              <a:t>Software de adquisición de prendas (CorpFreshh)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2d3124895a1_2_19"/>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400"/>
              <a:buFont typeface="Work Sans Medium"/>
              <a:buNone/>
            </a:pPr>
            <a:r>
              <a:rPr lang="es-CO" sz="2400">
                <a:solidFill>
                  <a:schemeClr val="lt1"/>
                </a:solidFill>
                <a:latin typeface="Verdana"/>
                <a:ea typeface="Verdana"/>
                <a:cs typeface="Verdana"/>
                <a:sym typeface="Verdana"/>
              </a:rPr>
              <a:t>JOINS, CONSULTAS Y CUBCONSULTAS Y TRIGGERS SQL</a:t>
            </a:r>
            <a:endParaRPr sz="2400">
              <a:solidFill>
                <a:schemeClr val="lt1"/>
              </a:solidFill>
              <a:latin typeface="Verdana"/>
              <a:ea typeface="Verdana"/>
              <a:cs typeface="Verdana"/>
              <a:sym typeface="Verdana"/>
            </a:endParaRPr>
          </a:p>
        </p:txBody>
      </p:sp>
      <p:pic>
        <p:nvPicPr>
          <p:cNvPr id="150" name="Google Shape;150;g2d3124895a1_2_19"/>
          <p:cNvPicPr preferRelativeResize="0"/>
          <p:nvPr/>
        </p:nvPicPr>
        <p:blipFill>
          <a:blip r:embed="rId3">
            <a:alphaModFix/>
          </a:blip>
          <a:stretch>
            <a:fillRect/>
          </a:stretch>
        </p:blipFill>
        <p:spPr>
          <a:xfrm>
            <a:off x="0" y="1436175"/>
            <a:ext cx="12191999" cy="2564425"/>
          </a:xfrm>
          <a:prstGeom prst="rect">
            <a:avLst/>
          </a:prstGeom>
          <a:noFill/>
          <a:ln>
            <a:noFill/>
          </a:ln>
        </p:spPr>
      </p:pic>
      <p:pic>
        <p:nvPicPr>
          <p:cNvPr id="151" name="Google Shape;151;g2d3124895a1_2_19"/>
          <p:cNvPicPr preferRelativeResize="0"/>
          <p:nvPr/>
        </p:nvPicPr>
        <p:blipFill>
          <a:blip r:embed="rId4">
            <a:alphaModFix/>
          </a:blip>
          <a:stretch>
            <a:fillRect/>
          </a:stretch>
        </p:blipFill>
        <p:spPr>
          <a:xfrm>
            <a:off x="0" y="4153000"/>
            <a:ext cx="7325286" cy="2705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2d3124895a1_2_25"/>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sz="2400">
                <a:solidFill>
                  <a:schemeClr val="lt1"/>
                </a:solidFill>
                <a:latin typeface="Verdana"/>
                <a:ea typeface="Verdana"/>
                <a:cs typeface="Verdana"/>
                <a:sym typeface="Verdana"/>
              </a:rPr>
              <a:t>JOINS, CONSULTAS Y CUBCONSULTAS Y TRIGGERS SQL</a:t>
            </a:r>
            <a:endParaRPr sz="2400">
              <a:solidFill>
                <a:schemeClr val="lt1"/>
              </a:solidFill>
              <a:latin typeface="Verdana"/>
              <a:ea typeface="Verdana"/>
              <a:cs typeface="Verdana"/>
              <a:sym typeface="Verdana"/>
            </a:endParaRPr>
          </a:p>
        </p:txBody>
      </p:sp>
      <p:pic>
        <p:nvPicPr>
          <p:cNvPr id="157" name="Google Shape;157;g2d3124895a1_2_25"/>
          <p:cNvPicPr preferRelativeResize="0"/>
          <p:nvPr/>
        </p:nvPicPr>
        <p:blipFill>
          <a:blip r:embed="rId3">
            <a:alphaModFix/>
          </a:blip>
          <a:stretch>
            <a:fillRect/>
          </a:stretch>
        </p:blipFill>
        <p:spPr>
          <a:xfrm>
            <a:off x="0" y="1436175"/>
            <a:ext cx="8344446" cy="5421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300ba464cf0_0_12"/>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sz="2400">
                <a:solidFill>
                  <a:schemeClr val="lt1"/>
                </a:solidFill>
                <a:latin typeface="Verdana"/>
                <a:ea typeface="Verdana"/>
                <a:cs typeface="Verdana"/>
                <a:sym typeface="Verdana"/>
              </a:rPr>
              <a:t>FRONT END HTML (PROTOTIPO NAVEGABLE)</a:t>
            </a:r>
            <a:endParaRPr sz="2400">
              <a:solidFill>
                <a:schemeClr val="lt1"/>
              </a:solidFill>
              <a:latin typeface="Verdana"/>
              <a:ea typeface="Verdana"/>
              <a:cs typeface="Verdana"/>
              <a:sym typeface="Verdana"/>
            </a:endParaRPr>
          </a:p>
        </p:txBody>
      </p:sp>
      <p:pic>
        <p:nvPicPr>
          <p:cNvPr id="163" name="Google Shape;163;g300ba464cf0_0_12"/>
          <p:cNvPicPr preferRelativeResize="0"/>
          <p:nvPr/>
        </p:nvPicPr>
        <p:blipFill>
          <a:blip r:embed="rId3">
            <a:alphaModFix/>
          </a:blip>
          <a:stretch>
            <a:fillRect/>
          </a:stretch>
        </p:blipFill>
        <p:spPr>
          <a:xfrm>
            <a:off x="0" y="1588575"/>
            <a:ext cx="12192000" cy="478870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2d3124895a1_2_34"/>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sz="2400">
                <a:solidFill>
                  <a:schemeClr val="lt1"/>
                </a:solidFill>
                <a:latin typeface="Verdana"/>
                <a:ea typeface="Verdana"/>
                <a:cs typeface="Verdana"/>
                <a:sym typeface="Verdana"/>
              </a:rPr>
              <a:t>FRONT END HTML (PROTOTIPO NAVEGABLE)</a:t>
            </a:r>
            <a:endParaRPr sz="2400">
              <a:solidFill>
                <a:schemeClr val="lt1"/>
              </a:solidFill>
              <a:latin typeface="Verdana"/>
              <a:ea typeface="Verdana"/>
              <a:cs typeface="Verdana"/>
              <a:sym typeface="Verdana"/>
            </a:endParaRPr>
          </a:p>
        </p:txBody>
      </p:sp>
      <p:pic>
        <p:nvPicPr>
          <p:cNvPr id="169" name="Google Shape;169;g2d3124895a1_2_34"/>
          <p:cNvPicPr preferRelativeResize="0"/>
          <p:nvPr/>
        </p:nvPicPr>
        <p:blipFill>
          <a:blip r:embed="rId3">
            <a:alphaModFix/>
          </a:blip>
          <a:stretch>
            <a:fillRect/>
          </a:stretch>
        </p:blipFill>
        <p:spPr>
          <a:xfrm>
            <a:off x="574550" y="1548718"/>
            <a:ext cx="11042899" cy="51886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2d3124895a1_2_41"/>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sz="2400">
                <a:solidFill>
                  <a:schemeClr val="lt1"/>
                </a:solidFill>
                <a:latin typeface="Verdana"/>
                <a:ea typeface="Verdana"/>
                <a:cs typeface="Verdana"/>
                <a:sym typeface="Verdana"/>
              </a:rPr>
              <a:t>FRONT END HTML (PROTOTIPO NAVEGABLE)</a:t>
            </a:r>
            <a:endParaRPr sz="2400">
              <a:solidFill>
                <a:schemeClr val="lt1"/>
              </a:solidFill>
              <a:latin typeface="Verdana"/>
              <a:ea typeface="Verdana"/>
              <a:cs typeface="Verdana"/>
              <a:sym typeface="Verdana"/>
            </a:endParaRPr>
          </a:p>
        </p:txBody>
      </p:sp>
      <p:pic>
        <p:nvPicPr>
          <p:cNvPr id="175" name="Google Shape;175;g2d3124895a1_2_41"/>
          <p:cNvPicPr preferRelativeResize="0"/>
          <p:nvPr/>
        </p:nvPicPr>
        <p:blipFill>
          <a:blip r:embed="rId3">
            <a:alphaModFix/>
          </a:blip>
          <a:stretch>
            <a:fillRect/>
          </a:stretch>
        </p:blipFill>
        <p:spPr>
          <a:xfrm>
            <a:off x="471475" y="1436175"/>
            <a:ext cx="3556229" cy="5421824"/>
          </a:xfrm>
          <a:prstGeom prst="rect">
            <a:avLst/>
          </a:prstGeom>
          <a:noFill/>
          <a:ln>
            <a:noFill/>
          </a:ln>
        </p:spPr>
      </p:pic>
      <p:pic>
        <p:nvPicPr>
          <p:cNvPr id="176" name="Google Shape;176;g2d3124895a1_2_41"/>
          <p:cNvPicPr preferRelativeResize="0"/>
          <p:nvPr/>
        </p:nvPicPr>
        <p:blipFill>
          <a:blip r:embed="rId4">
            <a:alphaModFix/>
          </a:blip>
          <a:stretch>
            <a:fillRect/>
          </a:stretch>
        </p:blipFill>
        <p:spPr>
          <a:xfrm>
            <a:off x="4333900" y="1436175"/>
            <a:ext cx="3524196" cy="5421825"/>
          </a:xfrm>
          <a:prstGeom prst="rect">
            <a:avLst/>
          </a:prstGeom>
          <a:noFill/>
          <a:ln>
            <a:noFill/>
          </a:ln>
        </p:spPr>
      </p:pic>
      <p:pic>
        <p:nvPicPr>
          <p:cNvPr id="177" name="Google Shape;177;g2d3124895a1_2_41"/>
          <p:cNvPicPr preferRelativeResize="0"/>
          <p:nvPr/>
        </p:nvPicPr>
        <p:blipFill>
          <a:blip r:embed="rId5">
            <a:alphaModFix/>
          </a:blip>
          <a:stretch>
            <a:fillRect/>
          </a:stretch>
        </p:blipFill>
        <p:spPr>
          <a:xfrm>
            <a:off x="8164300" y="1436175"/>
            <a:ext cx="3471243" cy="54218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300ba464cf0_0_3"/>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sz="2400">
                <a:solidFill>
                  <a:schemeClr val="lt1"/>
                </a:solidFill>
                <a:latin typeface="Verdana"/>
                <a:ea typeface="Verdana"/>
                <a:cs typeface="Verdana"/>
                <a:sym typeface="Verdana"/>
              </a:rPr>
              <a:t>FRONT END HTML (PROTOTIPO NAVEGABLE)</a:t>
            </a:r>
            <a:endParaRPr sz="2400">
              <a:solidFill>
                <a:schemeClr val="lt1"/>
              </a:solidFill>
              <a:latin typeface="Verdana"/>
              <a:ea typeface="Verdana"/>
              <a:cs typeface="Verdana"/>
              <a:sym typeface="Verdana"/>
            </a:endParaRPr>
          </a:p>
        </p:txBody>
      </p:sp>
      <p:pic>
        <p:nvPicPr>
          <p:cNvPr id="183" name="Google Shape;183;g300ba464cf0_0_3"/>
          <p:cNvPicPr preferRelativeResize="0"/>
          <p:nvPr/>
        </p:nvPicPr>
        <p:blipFill>
          <a:blip r:embed="rId3">
            <a:alphaModFix/>
          </a:blip>
          <a:stretch>
            <a:fillRect/>
          </a:stretch>
        </p:blipFill>
        <p:spPr>
          <a:xfrm>
            <a:off x="645788" y="1524850"/>
            <a:ext cx="10900416" cy="54218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300ba464cf0_0_18"/>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sz="2400">
                <a:solidFill>
                  <a:schemeClr val="lt1"/>
                </a:solidFill>
                <a:latin typeface="Verdana"/>
                <a:ea typeface="Verdana"/>
                <a:cs typeface="Verdana"/>
                <a:sym typeface="Verdana"/>
              </a:rPr>
              <a:t>FRONT END HTML (PROTOTIPO NAVEGABLE)</a:t>
            </a:r>
            <a:endParaRPr sz="2400">
              <a:solidFill>
                <a:schemeClr val="lt1"/>
              </a:solidFill>
              <a:latin typeface="Verdana"/>
              <a:ea typeface="Verdana"/>
              <a:cs typeface="Verdana"/>
              <a:sym typeface="Verdana"/>
            </a:endParaRPr>
          </a:p>
        </p:txBody>
      </p:sp>
      <p:pic>
        <p:nvPicPr>
          <p:cNvPr id="189" name="Google Shape;189;g300ba464cf0_0_18"/>
          <p:cNvPicPr preferRelativeResize="0"/>
          <p:nvPr/>
        </p:nvPicPr>
        <p:blipFill>
          <a:blip r:embed="rId3">
            <a:alphaModFix/>
          </a:blip>
          <a:stretch>
            <a:fillRect/>
          </a:stretch>
        </p:blipFill>
        <p:spPr>
          <a:xfrm>
            <a:off x="709225" y="1588581"/>
            <a:ext cx="10773533" cy="511701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300ba464cf0_0_25"/>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sz="2400">
                <a:solidFill>
                  <a:schemeClr val="lt1"/>
                </a:solidFill>
                <a:latin typeface="Verdana"/>
                <a:ea typeface="Verdana"/>
                <a:cs typeface="Verdana"/>
                <a:sym typeface="Verdana"/>
              </a:rPr>
              <a:t>FRONT END HTML (PROTOTIPO NAVEGABLE)</a:t>
            </a:r>
            <a:endParaRPr sz="2400">
              <a:solidFill>
                <a:schemeClr val="lt1"/>
              </a:solidFill>
              <a:latin typeface="Verdana"/>
              <a:ea typeface="Verdana"/>
              <a:cs typeface="Verdana"/>
              <a:sym typeface="Verdana"/>
            </a:endParaRPr>
          </a:p>
        </p:txBody>
      </p:sp>
      <p:pic>
        <p:nvPicPr>
          <p:cNvPr id="195" name="Google Shape;195;g300ba464cf0_0_25"/>
          <p:cNvPicPr preferRelativeResize="0"/>
          <p:nvPr/>
        </p:nvPicPr>
        <p:blipFill>
          <a:blip r:embed="rId3">
            <a:alphaModFix/>
          </a:blip>
          <a:stretch>
            <a:fillRect/>
          </a:stretch>
        </p:blipFill>
        <p:spPr>
          <a:xfrm>
            <a:off x="610100" y="1436175"/>
            <a:ext cx="10971826" cy="54218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300ba464cf0_0_31"/>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sz="2400">
                <a:solidFill>
                  <a:schemeClr val="lt1"/>
                </a:solidFill>
                <a:latin typeface="Verdana"/>
                <a:ea typeface="Verdana"/>
                <a:cs typeface="Verdana"/>
                <a:sym typeface="Verdana"/>
              </a:rPr>
              <a:t>FRONT END HTML (PROTOTIPO NAVEGABLE)</a:t>
            </a:r>
            <a:endParaRPr sz="2400">
              <a:solidFill>
                <a:schemeClr val="lt1"/>
              </a:solidFill>
              <a:latin typeface="Verdana"/>
              <a:ea typeface="Verdana"/>
              <a:cs typeface="Verdana"/>
              <a:sym typeface="Verdana"/>
            </a:endParaRPr>
          </a:p>
        </p:txBody>
      </p:sp>
      <p:pic>
        <p:nvPicPr>
          <p:cNvPr id="201" name="Google Shape;201;g300ba464cf0_0_31"/>
          <p:cNvPicPr preferRelativeResize="0"/>
          <p:nvPr/>
        </p:nvPicPr>
        <p:blipFill>
          <a:blip r:embed="rId3">
            <a:alphaModFix/>
          </a:blip>
          <a:stretch>
            <a:fillRect/>
          </a:stretch>
        </p:blipFill>
        <p:spPr>
          <a:xfrm>
            <a:off x="783425" y="1436181"/>
            <a:ext cx="10625148" cy="511701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300ba464cf0_0_37"/>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sz="2400">
                <a:solidFill>
                  <a:schemeClr val="lt1"/>
                </a:solidFill>
                <a:latin typeface="Verdana"/>
                <a:ea typeface="Verdana"/>
                <a:cs typeface="Verdana"/>
                <a:sym typeface="Verdana"/>
              </a:rPr>
              <a:t>FRONT END HTML (PROTOTIPO NAVEGABLE)</a:t>
            </a:r>
            <a:endParaRPr sz="2400">
              <a:solidFill>
                <a:schemeClr val="lt1"/>
              </a:solidFill>
              <a:latin typeface="Verdana"/>
              <a:ea typeface="Verdana"/>
              <a:cs typeface="Verdana"/>
              <a:sym typeface="Verdana"/>
            </a:endParaRPr>
          </a:p>
        </p:txBody>
      </p:sp>
      <p:pic>
        <p:nvPicPr>
          <p:cNvPr id="207" name="Google Shape;207;g300ba464cf0_0_37"/>
          <p:cNvPicPr preferRelativeResize="0"/>
          <p:nvPr/>
        </p:nvPicPr>
        <p:blipFill>
          <a:blip r:embed="rId3">
            <a:alphaModFix/>
          </a:blip>
          <a:stretch>
            <a:fillRect/>
          </a:stretch>
        </p:blipFill>
        <p:spPr>
          <a:xfrm>
            <a:off x="740788" y="1740981"/>
            <a:ext cx="10710420" cy="511701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66"/>
          <p:cNvPicPr preferRelativeResize="0"/>
          <p:nvPr/>
        </p:nvPicPr>
        <p:blipFill rotWithShape="1">
          <a:blip r:embed="rId3">
            <a:alphaModFix/>
          </a:blip>
          <a:srcRect b="0" l="0" r="0" t="0"/>
          <a:stretch/>
        </p:blipFill>
        <p:spPr>
          <a:xfrm>
            <a:off x="4339343" y="1937420"/>
            <a:ext cx="3513314" cy="3354819"/>
          </a:xfrm>
          <a:prstGeom prst="rect">
            <a:avLst/>
          </a:prstGeom>
          <a:noFill/>
          <a:ln cap="flat" cmpd="sng" w="9525">
            <a:solidFill>
              <a:schemeClr val="dk2"/>
            </a:solidFill>
            <a:prstDash val="solid"/>
            <a:round/>
            <a:headEnd len="sm" w="sm" type="none"/>
            <a:tailEnd len="sm" w="sm" type="none"/>
          </a:ln>
        </p:spPr>
      </p:pic>
      <p:sp>
        <p:nvSpPr>
          <p:cNvPr id="101" name="Google Shape;101;p66"/>
          <p:cNvSpPr txBox="1"/>
          <p:nvPr/>
        </p:nvSpPr>
        <p:spPr>
          <a:xfrm>
            <a:off x="5253743" y="1042733"/>
            <a:ext cx="1684514"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CO" sz="3600" u="none" cap="none" strike="noStrike">
                <a:solidFill>
                  <a:srgbClr val="000000"/>
                </a:solidFill>
                <a:latin typeface="Arial"/>
                <a:ea typeface="Arial"/>
                <a:cs typeface="Arial"/>
                <a:sym typeface="Arial"/>
              </a:rPr>
              <a:t>logo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2d3b33b5ae6_1_5"/>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sz="2400">
                <a:solidFill>
                  <a:schemeClr val="lt1"/>
                </a:solidFill>
                <a:latin typeface="Verdana"/>
                <a:ea typeface="Verdana"/>
                <a:cs typeface="Verdana"/>
                <a:sym typeface="Verdana"/>
              </a:rPr>
              <a:t>FRONT END HTML (PROTOTIPO NAVEGABLE)</a:t>
            </a:r>
            <a:endParaRPr sz="2400">
              <a:solidFill>
                <a:schemeClr val="lt1"/>
              </a:solidFill>
              <a:latin typeface="Verdana"/>
              <a:ea typeface="Verdana"/>
              <a:cs typeface="Verdana"/>
              <a:sym typeface="Verdana"/>
            </a:endParaRPr>
          </a:p>
        </p:txBody>
      </p:sp>
      <p:pic>
        <p:nvPicPr>
          <p:cNvPr id="213" name="Google Shape;213;g2d3b33b5ae6_1_5"/>
          <p:cNvPicPr preferRelativeResize="0"/>
          <p:nvPr/>
        </p:nvPicPr>
        <p:blipFill>
          <a:blip r:embed="rId3">
            <a:alphaModFix/>
          </a:blip>
          <a:stretch>
            <a:fillRect/>
          </a:stretch>
        </p:blipFill>
        <p:spPr>
          <a:xfrm>
            <a:off x="1362075" y="2001331"/>
            <a:ext cx="9467850" cy="4381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300ba464cf0_0_43"/>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sz="2400">
                <a:solidFill>
                  <a:schemeClr val="lt1"/>
                </a:solidFill>
                <a:latin typeface="Verdana"/>
                <a:ea typeface="Verdana"/>
                <a:cs typeface="Verdana"/>
                <a:sym typeface="Verdana"/>
              </a:rPr>
              <a:t>FRONT END HTML (PROTOTIPO NAVEGABLE)</a:t>
            </a:r>
            <a:endParaRPr sz="2400">
              <a:solidFill>
                <a:schemeClr val="lt1"/>
              </a:solidFill>
              <a:latin typeface="Verdana"/>
              <a:ea typeface="Verdana"/>
              <a:cs typeface="Verdana"/>
              <a:sym typeface="Verdana"/>
            </a:endParaRPr>
          </a:p>
        </p:txBody>
      </p:sp>
      <p:pic>
        <p:nvPicPr>
          <p:cNvPr id="219" name="Google Shape;219;g300ba464cf0_0_43"/>
          <p:cNvPicPr preferRelativeResize="0"/>
          <p:nvPr/>
        </p:nvPicPr>
        <p:blipFill>
          <a:blip r:embed="rId3">
            <a:alphaModFix/>
          </a:blip>
          <a:stretch>
            <a:fillRect/>
          </a:stretch>
        </p:blipFill>
        <p:spPr>
          <a:xfrm>
            <a:off x="541600" y="1588575"/>
            <a:ext cx="3851513" cy="2601100"/>
          </a:xfrm>
          <a:prstGeom prst="rect">
            <a:avLst/>
          </a:prstGeom>
          <a:noFill/>
          <a:ln>
            <a:noFill/>
          </a:ln>
        </p:spPr>
      </p:pic>
      <p:pic>
        <p:nvPicPr>
          <p:cNvPr id="220" name="Google Shape;220;g300ba464cf0_0_43"/>
          <p:cNvPicPr preferRelativeResize="0"/>
          <p:nvPr/>
        </p:nvPicPr>
        <p:blipFill>
          <a:blip r:embed="rId4">
            <a:alphaModFix/>
          </a:blip>
          <a:stretch>
            <a:fillRect/>
          </a:stretch>
        </p:blipFill>
        <p:spPr>
          <a:xfrm>
            <a:off x="4545525" y="1588575"/>
            <a:ext cx="3721900" cy="2601100"/>
          </a:xfrm>
          <a:prstGeom prst="rect">
            <a:avLst/>
          </a:prstGeom>
          <a:noFill/>
          <a:ln>
            <a:noFill/>
          </a:ln>
        </p:spPr>
      </p:pic>
      <p:pic>
        <p:nvPicPr>
          <p:cNvPr id="221" name="Google Shape;221;g300ba464cf0_0_43"/>
          <p:cNvPicPr preferRelativeResize="0"/>
          <p:nvPr/>
        </p:nvPicPr>
        <p:blipFill>
          <a:blip r:embed="rId5">
            <a:alphaModFix/>
          </a:blip>
          <a:stretch>
            <a:fillRect/>
          </a:stretch>
        </p:blipFill>
        <p:spPr>
          <a:xfrm>
            <a:off x="8419824" y="1588574"/>
            <a:ext cx="3721900" cy="2650542"/>
          </a:xfrm>
          <a:prstGeom prst="rect">
            <a:avLst/>
          </a:prstGeom>
          <a:noFill/>
          <a:ln>
            <a:noFill/>
          </a:ln>
        </p:spPr>
      </p:pic>
      <p:pic>
        <p:nvPicPr>
          <p:cNvPr id="222" name="Google Shape;222;g300ba464cf0_0_43"/>
          <p:cNvPicPr preferRelativeResize="0"/>
          <p:nvPr/>
        </p:nvPicPr>
        <p:blipFill>
          <a:blip r:embed="rId6">
            <a:alphaModFix/>
          </a:blip>
          <a:stretch>
            <a:fillRect/>
          </a:stretch>
        </p:blipFill>
        <p:spPr>
          <a:xfrm>
            <a:off x="4620025" y="4342075"/>
            <a:ext cx="3572900" cy="246638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300ba464cf0_0_64"/>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sz="2400">
                <a:solidFill>
                  <a:schemeClr val="lt1"/>
                </a:solidFill>
                <a:latin typeface="Verdana"/>
                <a:ea typeface="Verdana"/>
                <a:cs typeface="Verdana"/>
                <a:sym typeface="Verdana"/>
              </a:rPr>
              <a:t>SISTEMA DE CONTROL DE VERSIONES</a:t>
            </a:r>
            <a:endParaRPr sz="2400">
              <a:solidFill>
                <a:schemeClr val="lt1"/>
              </a:solidFill>
              <a:latin typeface="Verdana"/>
              <a:ea typeface="Verdana"/>
              <a:cs typeface="Verdana"/>
              <a:sym typeface="Verdana"/>
            </a:endParaRPr>
          </a:p>
        </p:txBody>
      </p:sp>
      <p:pic>
        <p:nvPicPr>
          <p:cNvPr id="228" name="Google Shape;228;g300ba464cf0_0_64"/>
          <p:cNvPicPr preferRelativeResize="0"/>
          <p:nvPr/>
        </p:nvPicPr>
        <p:blipFill>
          <a:blip r:embed="rId3">
            <a:alphaModFix/>
          </a:blip>
          <a:stretch>
            <a:fillRect/>
          </a:stretch>
        </p:blipFill>
        <p:spPr>
          <a:xfrm>
            <a:off x="1221825" y="1436175"/>
            <a:ext cx="9345026" cy="5421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300ba464cf0_0_73"/>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sz="2400">
                <a:solidFill>
                  <a:schemeClr val="lt1"/>
                </a:solidFill>
                <a:latin typeface="Verdana"/>
                <a:ea typeface="Verdana"/>
                <a:cs typeface="Verdana"/>
                <a:sym typeface="Verdana"/>
              </a:rPr>
              <a:t>SISTEMA DE CONTROL DE VERSIONES</a:t>
            </a:r>
            <a:endParaRPr sz="2400">
              <a:solidFill>
                <a:schemeClr val="lt1"/>
              </a:solidFill>
              <a:latin typeface="Verdana"/>
              <a:ea typeface="Verdana"/>
              <a:cs typeface="Verdana"/>
              <a:sym typeface="Verdana"/>
            </a:endParaRPr>
          </a:p>
        </p:txBody>
      </p:sp>
      <p:pic>
        <p:nvPicPr>
          <p:cNvPr id="234" name="Google Shape;234;g300ba464cf0_0_73"/>
          <p:cNvPicPr preferRelativeResize="0"/>
          <p:nvPr/>
        </p:nvPicPr>
        <p:blipFill>
          <a:blip r:embed="rId3">
            <a:alphaModFix/>
          </a:blip>
          <a:stretch>
            <a:fillRect/>
          </a:stretch>
        </p:blipFill>
        <p:spPr>
          <a:xfrm>
            <a:off x="2998288" y="1436185"/>
            <a:ext cx="6195425" cy="540231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300ba464cf0_0_82"/>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sz="2400">
                <a:solidFill>
                  <a:schemeClr val="lt1"/>
                </a:solidFill>
                <a:latin typeface="Verdana"/>
                <a:ea typeface="Verdana"/>
                <a:cs typeface="Verdana"/>
                <a:sym typeface="Verdana"/>
              </a:rPr>
              <a:t>SISTEMA DE CONTROL DE VERSIONES</a:t>
            </a:r>
            <a:endParaRPr sz="2400">
              <a:solidFill>
                <a:schemeClr val="lt1"/>
              </a:solidFill>
              <a:latin typeface="Verdana"/>
              <a:ea typeface="Verdana"/>
              <a:cs typeface="Verdana"/>
              <a:sym typeface="Verdana"/>
            </a:endParaRPr>
          </a:p>
        </p:txBody>
      </p:sp>
      <p:pic>
        <p:nvPicPr>
          <p:cNvPr id="240" name="Google Shape;240;g300ba464cf0_0_82"/>
          <p:cNvPicPr preferRelativeResize="0"/>
          <p:nvPr/>
        </p:nvPicPr>
        <p:blipFill>
          <a:blip r:embed="rId3">
            <a:alphaModFix/>
          </a:blip>
          <a:stretch>
            <a:fillRect/>
          </a:stretch>
        </p:blipFill>
        <p:spPr>
          <a:xfrm>
            <a:off x="1541725" y="1436175"/>
            <a:ext cx="9367352" cy="54218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300ba464cf0_0_78"/>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sz="2400">
                <a:solidFill>
                  <a:schemeClr val="lt1"/>
                </a:solidFill>
                <a:latin typeface="Verdana"/>
                <a:ea typeface="Verdana"/>
                <a:cs typeface="Verdana"/>
                <a:sym typeface="Verdana"/>
              </a:rPr>
              <a:t>SISTEMA DE CONTROL DE VERSIONES</a:t>
            </a:r>
            <a:endParaRPr sz="2400">
              <a:solidFill>
                <a:schemeClr val="lt1"/>
              </a:solidFill>
              <a:latin typeface="Verdana"/>
              <a:ea typeface="Verdana"/>
              <a:cs typeface="Verdana"/>
              <a:sym typeface="Verdana"/>
            </a:endParaRPr>
          </a:p>
        </p:txBody>
      </p:sp>
      <p:pic>
        <p:nvPicPr>
          <p:cNvPr id="246" name="Google Shape;246;g300ba464cf0_0_78"/>
          <p:cNvPicPr preferRelativeResize="0"/>
          <p:nvPr/>
        </p:nvPicPr>
        <p:blipFill>
          <a:blip r:embed="rId3">
            <a:alphaModFix/>
          </a:blip>
          <a:stretch>
            <a:fillRect/>
          </a:stretch>
        </p:blipFill>
        <p:spPr>
          <a:xfrm>
            <a:off x="152400" y="1588574"/>
            <a:ext cx="11947051" cy="3190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descr="Imagen que contiene Interfaz de usuario gráfica&#10;&#10;Descripción generada automáticamente" id="251" name="Google Shape;251;p48"/>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67"/>
          <p:cNvSpPr txBox="1"/>
          <p:nvPr/>
        </p:nvSpPr>
        <p:spPr>
          <a:xfrm>
            <a:off x="3048000" y="1905506"/>
            <a:ext cx="6096000" cy="30469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CO" sz="2400" u="none" cap="none" strike="noStrike">
                <a:solidFill>
                  <a:srgbClr val="000000"/>
                </a:solidFill>
                <a:latin typeface="Arial"/>
                <a:ea typeface="Arial"/>
                <a:cs typeface="Arial"/>
                <a:sym typeface="Arial"/>
              </a:rPr>
              <a:t>Ficha: 2900612</a:t>
            </a:r>
            <a:endParaRPr/>
          </a:p>
          <a:p>
            <a:pPr indent="0" lvl="0" marL="0" marR="0" rtl="0" algn="ctr">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es-CO" sz="2400" u="none" cap="none" strike="noStrike">
                <a:solidFill>
                  <a:srgbClr val="000000"/>
                </a:solidFill>
                <a:latin typeface="Arial"/>
                <a:ea typeface="Arial"/>
                <a:cs typeface="Arial"/>
                <a:sym typeface="Arial"/>
              </a:rPr>
              <a:t>Integrantes:</a:t>
            </a:r>
            <a:endParaRPr/>
          </a:p>
          <a:p>
            <a:pPr indent="0" lvl="0" marL="0" marR="0" rtl="0" algn="ctr">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es-CO" sz="2400" u="none" cap="none" strike="noStrike">
                <a:solidFill>
                  <a:srgbClr val="000000"/>
                </a:solidFill>
                <a:latin typeface="Arial"/>
                <a:ea typeface="Arial"/>
                <a:cs typeface="Arial"/>
                <a:sym typeface="Arial"/>
              </a:rPr>
              <a:t>Jorge Luis Barrero Soto</a:t>
            </a:r>
            <a:endParaRPr/>
          </a:p>
          <a:p>
            <a:pPr indent="0" lvl="0" marL="0" marR="0" rtl="0" algn="ctr">
              <a:lnSpc>
                <a:spcPct val="100000"/>
              </a:lnSpc>
              <a:spcBef>
                <a:spcPts val="0"/>
              </a:spcBef>
              <a:spcAft>
                <a:spcPts val="0"/>
              </a:spcAft>
              <a:buNone/>
            </a:pPr>
            <a:r>
              <a:rPr b="0" i="0" lang="es-CO" sz="2400" u="none" cap="none" strike="noStrike">
                <a:solidFill>
                  <a:srgbClr val="000000"/>
                </a:solidFill>
                <a:latin typeface="Arial"/>
                <a:ea typeface="Arial"/>
                <a:cs typeface="Arial"/>
                <a:sym typeface="Arial"/>
              </a:rPr>
              <a:t>Sebastián Andrés Arteaga García</a:t>
            </a:r>
            <a:endParaRPr/>
          </a:p>
          <a:p>
            <a:pPr indent="0" lvl="0" marL="0" marR="0" rtl="0" algn="ctr">
              <a:lnSpc>
                <a:spcPct val="100000"/>
              </a:lnSpc>
              <a:spcBef>
                <a:spcPts val="0"/>
              </a:spcBef>
              <a:spcAft>
                <a:spcPts val="0"/>
              </a:spcAft>
              <a:buNone/>
            </a:pPr>
            <a:r>
              <a:rPr b="0" i="0" lang="es-CO" sz="2400" u="none" cap="none" strike="noStrike">
                <a:solidFill>
                  <a:srgbClr val="000000"/>
                </a:solidFill>
                <a:latin typeface="Arial"/>
                <a:ea typeface="Arial"/>
                <a:cs typeface="Arial"/>
                <a:sym typeface="Arial"/>
              </a:rPr>
              <a:t>Diego Alejandro Pirazan Chitiva</a:t>
            </a:r>
            <a:endParaRPr/>
          </a:p>
          <a:p>
            <a:pPr indent="0" lvl="0" marL="0" marR="0" rtl="0" algn="ctr">
              <a:lnSpc>
                <a:spcPct val="100000"/>
              </a:lnSpc>
              <a:spcBef>
                <a:spcPts val="0"/>
              </a:spcBef>
              <a:spcAft>
                <a:spcPts val="0"/>
              </a:spcAft>
              <a:buNone/>
            </a:pPr>
            <a:r>
              <a:rPr b="0" i="0" lang="es-CO" sz="2400" u="none" cap="none" strike="noStrike">
                <a:solidFill>
                  <a:srgbClr val="000000"/>
                </a:solidFill>
                <a:latin typeface="Arial"/>
                <a:ea typeface="Arial"/>
                <a:cs typeface="Arial"/>
                <a:sym typeface="Arial"/>
              </a:rPr>
              <a:t>Nelson Avellaneda Sanabria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68"/>
          <p:cNvSpPr txBox="1"/>
          <p:nvPr/>
        </p:nvSpPr>
        <p:spPr>
          <a:xfrm>
            <a:off x="2376311" y="1536174"/>
            <a:ext cx="7439400" cy="3047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CO" sz="2400" u="none" cap="none" strike="noStrike">
                <a:solidFill>
                  <a:srgbClr val="000000"/>
                </a:solidFill>
                <a:latin typeface="Arial"/>
                <a:ea typeface="Arial"/>
                <a:cs typeface="Arial"/>
                <a:sym typeface="Arial"/>
              </a:rPr>
              <a:t>Objetivo General:</a:t>
            </a:r>
            <a:endParaRPr/>
          </a:p>
          <a:p>
            <a:pPr indent="0" lvl="0" marL="0" marR="0" rtl="0" algn="ctr">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lang="es-CO" sz="2400"/>
              <a:t>Desarrollar un sistema de información de ventas de ropa en línea que permita optimizar los servicios que presta el almacén Survive ubicado en la ciudad de Bogotá, con el fin de mejorar la experiencia de compra del cliente y lograr una mejor fidelización de los clientes.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300ba464cf0_0_89"/>
          <p:cNvSpPr txBox="1"/>
          <p:nvPr/>
        </p:nvSpPr>
        <p:spPr>
          <a:xfrm>
            <a:off x="789100" y="750750"/>
            <a:ext cx="9958800" cy="427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CO" sz="2400" u="none" cap="none" strike="noStrike">
                <a:solidFill>
                  <a:srgbClr val="000000"/>
                </a:solidFill>
                <a:latin typeface="Arial"/>
                <a:ea typeface="Arial"/>
                <a:cs typeface="Arial"/>
                <a:sym typeface="Arial"/>
              </a:rPr>
              <a:t>Objetivo </a:t>
            </a:r>
            <a:r>
              <a:rPr lang="es-CO" sz="2400"/>
              <a:t>específico:</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AutoNum type="arabicPeriod"/>
            </a:pPr>
            <a:r>
              <a:rPr lang="es-CO">
                <a:solidFill>
                  <a:schemeClr val="dk1"/>
                </a:solidFill>
              </a:rPr>
              <a:t>Implementar un catálogo de productos que refleje moda vanguardista y opciones sostenibles, asegurando una presentación atractiva y actualizada de las últimas tendencias y productos eco-amigables.</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AutoNum type="arabicPeriod"/>
            </a:pPr>
            <a:r>
              <a:rPr lang="es-CO">
                <a:solidFill>
                  <a:schemeClr val="dk1"/>
                </a:solidFill>
              </a:rPr>
              <a:t>Facilitar la participación comunitaria mediante herramientas interactivas, como reseñas de clientes, foros de discusión y encuestas de satisfacción, para fomentar una conexión más profunda con los usuarios.</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AutoNum type="arabicPeriod"/>
            </a:pPr>
            <a:r>
              <a:rPr lang="es-CO">
                <a:solidFill>
                  <a:schemeClr val="dk1"/>
                </a:solidFill>
              </a:rPr>
              <a:t>Optimizar la experiencia del usuario mediante una interfaz intuitiva y navegación fluida, incluyendo funciones como filtros de búsqueda avanzados y recomendaciones personalizadas basadas en el comportamiento de compra.</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AutoNum type="arabicPeriod"/>
            </a:pPr>
            <a:r>
              <a:rPr lang="es-CO">
                <a:solidFill>
                  <a:schemeClr val="dk1"/>
                </a:solidFill>
              </a:rPr>
              <a:t>Garantizar un proceso de envío rápido y eficiente, así como políticas de devolución claras y sencillas, para asegurar la satisfacción del cliente y fomentar la confianza en la tienda en línea.</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AutoNum type="arabicPeriod"/>
            </a:pPr>
            <a:r>
              <a:rPr lang="es-CO">
                <a:solidFill>
                  <a:schemeClr val="dk1"/>
                </a:solidFill>
              </a:rPr>
              <a:t>Establecer un sistema de evaluación y mejora continua de la plataforma, mediante análisis de métricas clave, encuestas de satisfacción del usuario y pruebas periódicas de usabilidad para mantener la calidad y relevancia de la web.</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5"/>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sz="2400">
                <a:solidFill>
                  <a:schemeClr val="lt1"/>
                </a:solidFill>
                <a:latin typeface="Verdana"/>
                <a:ea typeface="Verdana"/>
                <a:cs typeface="Verdana"/>
                <a:sym typeface="Verdana"/>
              </a:rPr>
              <a:t>construcción de la base de datos usando sentencias DDL (SQL)</a:t>
            </a:r>
            <a:endParaRPr sz="2400">
              <a:solidFill>
                <a:schemeClr val="lt1"/>
              </a:solidFill>
            </a:endParaRPr>
          </a:p>
        </p:txBody>
      </p:sp>
      <p:pic>
        <p:nvPicPr>
          <p:cNvPr id="122" name="Google Shape;122;p5"/>
          <p:cNvPicPr preferRelativeResize="0"/>
          <p:nvPr/>
        </p:nvPicPr>
        <p:blipFill>
          <a:blip r:embed="rId3">
            <a:alphaModFix/>
          </a:blip>
          <a:stretch>
            <a:fillRect/>
          </a:stretch>
        </p:blipFill>
        <p:spPr>
          <a:xfrm>
            <a:off x="529350" y="1436051"/>
            <a:ext cx="6616476" cy="5269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2d3124895a1_0_3"/>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sz="2400">
                <a:solidFill>
                  <a:schemeClr val="lt1"/>
                </a:solidFill>
                <a:latin typeface="Verdana"/>
                <a:ea typeface="Verdana"/>
                <a:cs typeface="Verdana"/>
                <a:sym typeface="Verdana"/>
              </a:rPr>
              <a:t>construcción de la base de datos usando sentencias DDL (SQL)</a:t>
            </a:r>
            <a:endParaRPr sz="2400">
              <a:solidFill>
                <a:schemeClr val="lt1"/>
              </a:solidFill>
            </a:endParaRPr>
          </a:p>
        </p:txBody>
      </p:sp>
      <p:pic>
        <p:nvPicPr>
          <p:cNvPr id="128" name="Google Shape;128;g2d3124895a1_0_3"/>
          <p:cNvPicPr preferRelativeResize="0"/>
          <p:nvPr/>
        </p:nvPicPr>
        <p:blipFill rotWithShape="1">
          <a:blip r:embed="rId3">
            <a:alphaModFix/>
          </a:blip>
          <a:srcRect b="0" l="719" r="-720" t="0"/>
          <a:stretch/>
        </p:blipFill>
        <p:spPr>
          <a:xfrm>
            <a:off x="1939875" y="1649381"/>
            <a:ext cx="8439647" cy="511701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2d3124895a1_2_0"/>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400"/>
              <a:buFont typeface="Work Sans Medium"/>
              <a:buNone/>
            </a:pPr>
            <a:r>
              <a:rPr lang="es-CO" sz="2400">
                <a:solidFill>
                  <a:schemeClr val="lt1"/>
                </a:solidFill>
                <a:latin typeface="Verdana"/>
                <a:ea typeface="Verdana"/>
                <a:cs typeface="Verdana"/>
                <a:sym typeface="Verdana"/>
              </a:rPr>
              <a:t>JOINS, CONSULTAS Y CUBCONSULTAS Y TRIGGERS SQL</a:t>
            </a:r>
            <a:endParaRPr sz="2400">
              <a:solidFill>
                <a:schemeClr val="lt1"/>
              </a:solidFill>
              <a:latin typeface="Verdana"/>
              <a:ea typeface="Verdana"/>
              <a:cs typeface="Verdana"/>
              <a:sym typeface="Verdana"/>
            </a:endParaRPr>
          </a:p>
        </p:txBody>
      </p:sp>
      <p:pic>
        <p:nvPicPr>
          <p:cNvPr id="134" name="Google Shape;134;g2d3124895a1_2_0"/>
          <p:cNvPicPr preferRelativeResize="0"/>
          <p:nvPr/>
        </p:nvPicPr>
        <p:blipFill>
          <a:blip r:embed="rId3">
            <a:alphaModFix/>
          </a:blip>
          <a:stretch>
            <a:fillRect/>
          </a:stretch>
        </p:blipFill>
        <p:spPr>
          <a:xfrm>
            <a:off x="0" y="1436174"/>
            <a:ext cx="4840926" cy="3123550"/>
          </a:xfrm>
          <a:prstGeom prst="rect">
            <a:avLst/>
          </a:prstGeom>
          <a:noFill/>
          <a:ln>
            <a:noFill/>
          </a:ln>
        </p:spPr>
      </p:pic>
      <p:pic>
        <p:nvPicPr>
          <p:cNvPr id="135" name="Google Shape;135;g2d3124895a1_2_0"/>
          <p:cNvPicPr preferRelativeResize="0"/>
          <p:nvPr/>
        </p:nvPicPr>
        <p:blipFill>
          <a:blip r:embed="rId4">
            <a:alphaModFix/>
          </a:blip>
          <a:stretch>
            <a:fillRect/>
          </a:stretch>
        </p:blipFill>
        <p:spPr>
          <a:xfrm>
            <a:off x="5754050" y="1436173"/>
            <a:ext cx="6437950" cy="1894300"/>
          </a:xfrm>
          <a:prstGeom prst="rect">
            <a:avLst/>
          </a:prstGeom>
          <a:noFill/>
          <a:ln>
            <a:noFill/>
          </a:ln>
        </p:spPr>
      </p:pic>
      <p:pic>
        <p:nvPicPr>
          <p:cNvPr id="136" name="Google Shape;136;g2d3124895a1_2_0"/>
          <p:cNvPicPr preferRelativeResize="0"/>
          <p:nvPr/>
        </p:nvPicPr>
        <p:blipFill>
          <a:blip r:embed="rId5">
            <a:alphaModFix/>
          </a:blip>
          <a:stretch>
            <a:fillRect/>
          </a:stretch>
        </p:blipFill>
        <p:spPr>
          <a:xfrm>
            <a:off x="0" y="4622715"/>
            <a:ext cx="7114450" cy="2235283"/>
          </a:xfrm>
          <a:prstGeom prst="rect">
            <a:avLst/>
          </a:prstGeom>
          <a:noFill/>
          <a:ln>
            <a:noFill/>
          </a:ln>
        </p:spPr>
      </p:pic>
      <p:pic>
        <p:nvPicPr>
          <p:cNvPr id="137" name="Google Shape;137;g2d3124895a1_2_0"/>
          <p:cNvPicPr preferRelativeResize="0"/>
          <p:nvPr/>
        </p:nvPicPr>
        <p:blipFill>
          <a:blip r:embed="rId6">
            <a:alphaModFix/>
          </a:blip>
          <a:stretch>
            <a:fillRect/>
          </a:stretch>
        </p:blipFill>
        <p:spPr>
          <a:xfrm>
            <a:off x="7114450" y="3734447"/>
            <a:ext cx="5077550" cy="3123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2d3124895a1_2_9"/>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400"/>
              <a:buFont typeface="Work Sans Medium"/>
              <a:buNone/>
            </a:pPr>
            <a:r>
              <a:rPr lang="es-CO" sz="2400">
                <a:solidFill>
                  <a:schemeClr val="lt1"/>
                </a:solidFill>
                <a:latin typeface="Verdana"/>
                <a:ea typeface="Verdana"/>
                <a:cs typeface="Verdana"/>
                <a:sym typeface="Verdana"/>
              </a:rPr>
              <a:t>JOINS, CONSULTAS Y CUBCONSULTAS Y TRIGGERS SQL</a:t>
            </a:r>
            <a:endParaRPr sz="2400">
              <a:solidFill>
                <a:schemeClr val="lt1"/>
              </a:solidFill>
              <a:latin typeface="Verdana"/>
              <a:ea typeface="Verdana"/>
              <a:cs typeface="Verdana"/>
              <a:sym typeface="Verdana"/>
            </a:endParaRPr>
          </a:p>
        </p:txBody>
      </p:sp>
      <p:pic>
        <p:nvPicPr>
          <p:cNvPr id="143" name="Google Shape;143;g2d3124895a1_2_9"/>
          <p:cNvPicPr preferRelativeResize="0"/>
          <p:nvPr/>
        </p:nvPicPr>
        <p:blipFill>
          <a:blip r:embed="rId3">
            <a:alphaModFix/>
          </a:blip>
          <a:stretch>
            <a:fillRect/>
          </a:stretch>
        </p:blipFill>
        <p:spPr>
          <a:xfrm>
            <a:off x="0" y="1436175"/>
            <a:ext cx="10908999" cy="2447925"/>
          </a:xfrm>
          <a:prstGeom prst="rect">
            <a:avLst/>
          </a:prstGeom>
          <a:noFill/>
          <a:ln>
            <a:noFill/>
          </a:ln>
        </p:spPr>
      </p:pic>
      <p:pic>
        <p:nvPicPr>
          <p:cNvPr id="144" name="Google Shape;144;g2d3124895a1_2_9"/>
          <p:cNvPicPr preferRelativeResize="0"/>
          <p:nvPr/>
        </p:nvPicPr>
        <p:blipFill>
          <a:blip r:embed="rId4">
            <a:alphaModFix/>
          </a:blip>
          <a:stretch>
            <a:fillRect/>
          </a:stretch>
        </p:blipFill>
        <p:spPr>
          <a:xfrm>
            <a:off x="0" y="4001575"/>
            <a:ext cx="12192001" cy="279363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